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263" r:id="rId4"/>
    <p:sldId id="260" r:id="rId5"/>
    <p:sldId id="259" r:id="rId6"/>
    <p:sldId id="261" r:id="rId7"/>
    <p:sldId id="269" r:id="rId8"/>
    <p:sldId id="276" r:id="rId9"/>
    <p:sldId id="264" r:id="rId10"/>
    <p:sldId id="283" r:id="rId11"/>
    <p:sldId id="284" r:id="rId12"/>
    <p:sldId id="281" r:id="rId13"/>
    <p:sldId id="275" r:id="rId14"/>
    <p:sldId id="280" r:id="rId15"/>
    <p:sldId id="278" r:id="rId16"/>
    <p:sldId id="271" r:id="rId17"/>
    <p:sldId id="270" r:id="rId18"/>
    <p:sldId id="267" r:id="rId19"/>
    <p:sldId id="26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3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F0F606-781E-402A-B274-EA078B32E07F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DEDEBB-C46F-4869-9018-EA30665DE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969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22D72-1BFB-4A9A-97B0-B89D052C6A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890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22D72-1BFB-4A9A-97B0-B89D052C6A1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259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E5A6F-E84B-42DE-BC68-C71EFB18773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948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295-1685-41B3-BCCC-164212B0887D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4E267-B8BE-4F3A-9471-0ECB5BA2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128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295-1685-41B3-BCCC-164212B0887D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4E267-B8BE-4F3A-9471-0ECB5BA2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838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295-1685-41B3-BCCC-164212B0887D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4E267-B8BE-4F3A-9471-0ECB5BA2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368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295-1685-41B3-BCCC-164212B0887D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4E267-B8BE-4F3A-9471-0ECB5BA2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855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295-1685-41B3-BCCC-164212B0887D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4E267-B8BE-4F3A-9471-0ECB5BA2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216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295-1685-41B3-BCCC-164212B0887D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4E267-B8BE-4F3A-9471-0ECB5BA2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66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295-1685-41B3-BCCC-164212B0887D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4E267-B8BE-4F3A-9471-0ECB5BA2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178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295-1685-41B3-BCCC-164212B0887D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4E267-B8BE-4F3A-9471-0ECB5BA2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964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295-1685-41B3-BCCC-164212B0887D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4E267-B8BE-4F3A-9471-0ECB5BA2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882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295-1685-41B3-BCCC-164212B0887D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4E267-B8BE-4F3A-9471-0ECB5BA2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572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295-1685-41B3-BCCC-164212B0887D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4E267-B8BE-4F3A-9471-0ECB5BA2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79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D3D295-1685-41B3-BCCC-164212B0887D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4E267-B8BE-4F3A-9471-0ECB5BA2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809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378" y="301614"/>
            <a:ext cx="11610536" cy="1882746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Calibri" panose="020F0502020204030204" pitchFamily="34" charset="0"/>
                <a:ea typeface="MS PGothic" panose="020B0600070205080204" pitchFamily="34" charset="-128"/>
              </a:rPr>
              <a:t>Genomic Variants Associated with Brain Atrophy Linked to Alzheimer’s disease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957986" y="3008780"/>
            <a:ext cx="2180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Joe Webb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46473" y="4598176"/>
            <a:ext cx="4203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jlwebb@iastate.edu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97474" y="3655111"/>
            <a:ext cx="4352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Department of Food Science and Human Nutrition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51807" t="60078" b="17699"/>
          <a:stretch/>
        </p:blipFill>
        <p:spPr>
          <a:xfrm>
            <a:off x="7897199" y="5333999"/>
            <a:ext cx="4253024" cy="15240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41537" t="2613" r="12449" b="80603"/>
          <a:stretch/>
        </p:blipFill>
        <p:spPr>
          <a:xfrm>
            <a:off x="-40192" y="5333999"/>
            <a:ext cx="3964600" cy="15240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40499" t="23018" r="10066" b="60772"/>
          <a:stretch/>
        </p:blipFill>
        <p:spPr>
          <a:xfrm>
            <a:off x="3924408" y="5333999"/>
            <a:ext cx="3972791" cy="152400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24260" y="3051030"/>
            <a:ext cx="2486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Ali </a:t>
            </a:r>
            <a:r>
              <a:rPr lang="en-US" sz="3600" b="1" dirty="0" err="1"/>
              <a:t>Kirwen</a:t>
            </a:r>
            <a:endParaRPr lang="en-US" sz="3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4691" y="3644067"/>
            <a:ext cx="4200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Departments of Anthropology &amp; Psychology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1377" y="4609218"/>
            <a:ext cx="3973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aplovett5@iastate.edu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46694" y="3051030"/>
            <a:ext cx="2804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Elliot </a:t>
            </a:r>
            <a:r>
              <a:rPr lang="en-US" sz="3600" b="1" dirty="0" err="1"/>
              <a:t>Rossow</a:t>
            </a:r>
            <a:endParaRPr lang="en-US" sz="36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660261" y="3643892"/>
            <a:ext cx="2621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Department of Agronomy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98524" y="4564031"/>
            <a:ext cx="4047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erossow@iastate.edu</a:t>
            </a:r>
          </a:p>
        </p:txBody>
      </p:sp>
    </p:spTree>
    <p:extLst>
      <p:ext uri="{BB962C8B-B14F-4D97-AF65-F5344CB8AC3E}">
        <p14:creationId xmlns:p14="http://schemas.microsoft.com/office/powerpoint/2010/main" val="860104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b="1" dirty="0">
                <a:latin typeface="Calibri" panose="020F0502020204030204" pitchFamily="34" charset="0"/>
                <a:ea typeface="MS PGothic" panose="020B0600070205080204" pitchFamily="34" charset="-128"/>
              </a:rPr>
              <a:t>Results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384758"/>
            <a:ext cx="12192000" cy="473242"/>
          </a:xfrm>
          <a:prstGeom prst="rect">
            <a:avLst/>
          </a:prstGeom>
          <a:solidFill>
            <a:srgbClr val="8116A2"/>
          </a:solidFill>
          <a:ln>
            <a:solidFill>
              <a:srgbClr val="8116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333983" y="1690688"/>
            <a:ext cx="612250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Temporal Surface Area * Sex + Age + Education</a:t>
            </a:r>
          </a:p>
          <a:p>
            <a:endParaRPr lang="en-US" sz="2400" dirty="0"/>
          </a:p>
          <a:p>
            <a:r>
              <a:rPr lang="en-US" sz="2400" dirty="0"/>
              <a:t>Sex</a:t>
            </a:r>
          </a:p>
          <a:p>
            <a:r>
              <a:rPr lang="en-US" sz="2400" dirty="0"/>
              <a:t>	t = 11.451, p  &lt;2e-16 ***</a:t>
            </a:r>
          </a:p>
          <a:p>
            <a:endParaRPr lang="en-US" sz="2400" dirty="0"/>
          </a:p>
          <a:p>
            <a:r>
              <a:rPr lang="en-US" sz="2400" dirty="0"/>
              <a:t>Age </a:t>
            </a:r>
          </a:p>
          <a:p>
            <a:r>
              <a:rPr lang="en-US" sz="2400" dirty="0"/>
              <a:t>	t = -0.068, p &lt;.946</a:t>
            </a:r>
          </a:p>
          <a:p>
            <a:endParaRPr lang="en-US" sz="2400" dirty="0"/>
          </a:p>
          <a:p>
            <a:r>
              <a:rPr lang="en-US" sz="2400" dirty="0"/>
              <a:t>Education</a:t>
            </a:r>
          </a:p>
          <a:p>
            <a:r>
              <a:rPr lang="en-US" sz="2400" dirty="0"/>
              <a:t>	t = 1.052, p &lt;.293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	</a:t>
            </a:r>
          </a:p>
        </p:txBody>
      </p:sp>
      <p:sp>
        <p:nvSpPr>
          <p:cNvPr id="8" name="Rectangle 7"/>
          <p:cNvSpPr/>
          <p:nvPr/>
        </p:nvSpPr>
        <p:spPr>
          <a:xfrm>
            <a:off x="3333983" y="6015426"/>
            <a:ext cx="5245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344934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971" y="74304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Clinical &amp; Demographic 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38" y="1399867"/>
            <a:ext cx="11950362" cy="510634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384758"/>
            <a:ext cx="12192000" cy="473242"/>
          </a:xfrm>
          <a:prstGeom prst="rect">
            <a:avLst/>
          </a:prstGeom>
          <a:solidFill>
            <a:srgbClr val="8116A2"/>
          </a:solidFill>
          <a:ln>
            <a:solidFill>
              <a:srgbClr val="8116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4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84758"/>
            <a:ext cx="12192000" cy="473242"/>
          </a:xfrm>
          <a:prstGeom prst="rect">
            <a:avLst/>
          </a:prstGeom>
          <a:solidFill>
            <a:srgbClr val="8116A2"/>
          </a:solidFill>
          <a:ln>
            <a:solidFill>
              <a:srgbClr val="8116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28"/>
          <a:stretch/>
        </p:blipFill>
        <p:spPr>
          <a:xfrm>
            <a:off x="160137" y="760912"/>
            <a:ext cx="11376162" cy="4155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74614" y="4916472"/>
            <a:ext cx="1144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Female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429708" y="5050450"/>
            <a:ext cx="1005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Male</a:t>
            </a:r>
          </a:p>
        </p:txBody>
      </p:sp>
    </p:spTree>
    <p:extLst>
      <p:ext uri="{BB962C8B-B14F-4D97-AF65-F5344CB8AC3E}">
        <p14:creationId xmlns:p14="http://schemas.microsoft.com/office/powerpoint/2010/main" val="360947840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512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b="1" dirty="0">
                <a:latin typeface="Calibri" panose="020F0502020204030204" pitchFamily="34" charset="0"/>
                <a:ea typeface="MS PGothic" panose="020B0600070205080204" pitchFamily="34" charset="-128"/>
              </a:rPr>
              <a:t>Graphs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384758"/>
            <a:ext cx="12192000" cy="473242"/>
          </a:xfrm>
          <a:prstGeom prst="rect">
            <a:avLst/>
          </a:prstGeom>
          <a:solidFill>
            <a:srgbClr val="8116A2"/>
          </a:solidFill>
          <a:ln>
            <a:solidFill>
              <a:srgbClr val="8116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694" y="1830689"/>
            <a:ext cx="8826611" cy="353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88690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84758"/>
            <a:ext cx="12192000" cy="473242"/>
          </a:xfrm>
          <a:prstGeom prst="rect">
            <a:avLst/>
          </a:prstGeom>
          <a:solidFill>
            <a:srgbClr val="8116A2"/>
          </a:solidFill>
          <a:ln>
            <a:solidFill>
              <a:srgbClr val="8116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94" y="1027906"/>
            <a:ext cx="11657612" cy="467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97553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84758"/>
            <a:ext cx="12192000" cy="473242"/>
          </a:xfrm>
          <a:prstGeom prst="rect">
            <a:avLst/>
          </a:prstGeom>
          <a:solidFill>
            <a:srgbClr val="8116A2"/>
          </a:solidFill>
          <a:ln>
            <a:solidFill>
              <a:srgbClr val="8116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68" y="1312631"/>
            <a:ext cx="10218863" cy="409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30284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8234" y="165888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b="1" dirty="0">
                <a:latin typeface="Calibri" panose="020F0502020204030204" pitchFamily="34" charset="0"/>
                <a:ea typeface="MS PGothic" panose="020B0600070205080204" pitchFamily="34" charset="-128"/>
              </a:rPr>
              <a:t>Minor vs Major Allele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384758"/>
            <a:ext cx="12192000" cy="473242"/>
          </a:xfrm>
          <a:prstGeom prst="rect">
            <a:avLst/>
          </a:prstGeom>
          <a:solidFill>
            <a:srgbClr val="8116A2"/>
          </a:solidFill>
          <a:ln>
            <a:solidFill>
              <a:srgbClr val="8116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4916"/>
            <a:ext cx="6217405" cy="24910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07743"/>
            <a:ext cx="6217402" cy="24910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068" y="1755027"/>
            <a:ext cx="6171932" cy="247282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7521" y="119270"/>
            <a:ext cx="6002547" cy="6387547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21567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b="1" dirty="0">
                <a:latin typeface="Calibri" panose="020F0502020204030204" pitchFamily="34" charset="0"/>
                <a:ea typeface="MS PGothic" panose="020B0600070205080204" pitchFamily="34" charset="-128"/>
              </a:rPr>
              <a:t>Graphs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384758"/>
            <a:ext cx="12192000" cy="473242"/>
          </a:xfrm>
          <a:prstGeom prst="rect">
            <a:avLst/>
          </a:prstGeom>
          <a:solidFill>
            <a:srgbClr val="8116A2"/>
          </a:solidFill>
          <a:ln>
            <a:solidFill>
              <a:srgbClr val="8116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2" y="465838"/>
            <a:ext cx="6186638" cy="24787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1" y="3436144"/>
            <a:ext cx="6264799" cy="251003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733" y="3502405"/>
            <a:ext cx="6033267" cy="24172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360" y="439442"/>
            <a:ext cx="6186640" cy="247871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7521" y="119270"/>
            <a:ext cx="6033267" cy="6387547"/>
          </a:xfrm>
          <a:prstGeom prst="rect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36894" y="92765"/>
            <a:ext cx="5937585" cy="638754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17982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84758"/>
            <a:ext cx="12192000" cy="473242"/>
          </a:xfrm>
          <a:prstGeom prst="rect">
            <a:avLst/>
          </a:prstGeom>
          <a:solidFill>
            <a:srgbClr val="8116A2"/>
          </a:solidFill>
          <a:ln>
            <a:solidFill>
              <a:srgbClr val="8116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6101" y="198057"/>
            <a:ext cx="10554612" cy="1234123"/>
          </a:xfrm>
        </p:spPr>
        <p:txBody>
          <a:bodyPr>
            <a:normAutofit/>
          </a:bodyPr>
          <a:lstStyle/>
          <a:p>
            <a:r>
              <a:rPr lang="en-US" b="1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Conclusion and Future Directions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8240" y="1652904"/>
            <a:ext cx="8290560" cy="4009792"/>
          </a:xfrm>
        </p:spPr>
        <p:txBody>
          <a:bodyPr>
            <a:normAutofit/>
          </a:bodyPr>
          <a:lstStyle/>
          <a:p>
            <a:r>
              <a:rPr lang="en-US" i="1" dirty="0"/>
              <a:t>FRMD6</a:t>
            </a:r>
            <a:r>
              <a:rPr lang="en-US" dirty="0"/>
              <a:t> variants may represent a substantial risk factor for developing AD.</a:t>
            </a:r>
          </a:p>
          <a:p>
            <a:r>
              <a:rPr lang="en-US" dirty="0"/>
              <a:t>The </a:t>
            </a:r>
            <a:r>
              <a:rPr lang="en-US" i="1" dirty="0"/>
              <a:t> FRMD6 </a:t>
            </a:r>
            <a:r>
              <a:rPr lang="en-US" dirty="0"/>
              <a:t> mutations may affect cellular architecture underlying neuronal death</a:t>
            </a:r>
          </a:p>
          <a:p>
            <a:r>
              <a:rPr lang="en-US" dirty="0"/>
              <a:t>Future studies should stimulate FRMD6 function to assess effects on other AD biomarkers and outcomes. </a:t>
            </a:r>
          </a:p>
          <a:p>
            <a:r>
              <a:rPr lang="en-US" dirty="0"/>
              <a:t>Take Home Message – Aggregating Big Data may serve as a useful tool to provide new insight into the underlying mechanisms in AD.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04" y="1652904"/>
            <a:ext cx="2728595" cy="33706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1804" y="5120640"/>
            <a:ext cx="27285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18 people developed Alzheimer’s disease during this presentation. Our clock is ticking.</a:t>
            </a:r>
          </a:p>
        </p:txBody>
      </p:sp>
      <p:sp>
        <p:nvSpPr>
          <p:cNvPr id="8" name="Rectangle 7"/>
          <p:cNvSpPr/>
          <p:nvPr/>
        </p:nvSpPr>
        <p:spPr>
          <a:xfrm>
            <a:off x="7555436" y="6396335"/>
            <a:ext cx="45983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latin typeface="Calibri" panose="020F0502020204030204" pitchFamily="34" charset="0"/>
                <a:ea typeface="MS PGothic" panose="020B0600070205080204" pitchFamily="34" charset="-128"/>
                <a:cs typeface="+mj-cs"/>
              </a:rPr>
              <a:t>Guerreiro</a:t>
            </a:r>
            <a:r>
              <a:rPr lang="en-US" sz="2400" b="1" dirty="0">
                <a:latin typeface="Calibri" panose="020F0502020204030204" pitchFamily="34" charset="0"/>
                <a:ea typeface="MS PGothic" panose="020B0600070205080204" pitchFamily="34" charset="-128"/>
                <a:cs typeface="+mj-cs"/>
              </a:rPr>
              <a:t>, et al. N </a:t>
            </a:r>
            <a:r>
              <a:rPr lang="en-US" sz="2400" b="1" dirty="0" err="1">
                <a:latin typeface="Calibri" panose="020F0502020204030204" pitchFamily="34" charset="0"/>
                <a:ea typeface="MS PGothic" panose="020B0600070205080204" pitchFamily="34" charset="-128"/>
                <a:cs typeface="+mj-cs"/>
              </a:rPr>
              <a:t>Engl</a:t>
            </a:r>
            <a:r>
              <a:rPr lang="en-US" sz="2400" b="1" dirty="0">
                <a:latin typeface="Calibri" panose="020F0502020204030204" pitchFamily="34" charset="0"/>
                <a:ea typeface="MS PGothic" panose="020B0600070205080204" pitchFamily="34" charset="-128"/>
                <a:cs typeface="+mj-cs"/>
              </a:rPr>
              <a:t> J Med 2013</a:t>
            </a:r>
          </a:p>
        </p:txBody>
      </p:sp>
    </p:spTree>
    <p:extLst>
      <p:ext uri="{BB962C8B-B14F-4D97-AF65-F5344CB8AC3E}">
        <p14:creationId xmlns:p14="http://schemas.microsoft.com/office/powerpoint/2010/main" val="3127372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jobinterviewtools.com/blog/wp-content/uploads/2010/01/dreamstimemedium_19473030-300x300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3" t="7410" r="16960" b="5674"/>
          <a:stretch/>
        </p:blipFill>
        <p:spPr bwMode="auto">
          <a:xfrm>
            <a:off x="6399027" y="15426"/>
            <a:ext cx="5211725" cy="656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27298" y="685800"/>
            <a:ext cx="5257800" cy="56323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200" b="1" dirty="0">
                <a:ln w="18000">
                  <a:solidFill>
                    <a:sysClr val="windowText" lastClr="000000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Thank you for your time and are there 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977261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091129" y="943505"/>
            <a:ext cx="4846320" cy="2912448"/>
            <a:chOff x="-110067" y="3089648"/>
            <a:chExt cx="4445000" cy="3385590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034" r="45951" b="6518"/>
            <a:stretch/>
          </p:blipFill>
          <p:spPr bwMode="auto">
            <a:xfrm>
              <a:off x="1666120" y="3089648"/>
              <a:ext cx="2668813" cy="3385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-110067" y="4197520"/>
              <a:ext cx="2074384" cy="1824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Healthy Brain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937449" y="1192172"/>
            <a:ext cx="5120640" cy="2634676"/>
            <a:chOff x="4377266" y="3288903"/>
            <a:chExt cx="4677698" cy="2927418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79" t="29542" b="10944"/>
            <a:stretch/>
          </p:blipFill>
          <p:spPr bwMode="auto">
            <a:xfrm>
              <a:off x="4377266" y="3288903"/>
              <a:ext cx="2233094" cy="2927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6172226" y="4113970"/>
              <a:ext cx="2882738" cy="17440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4800" b="1" dirty="0">
                  <a:solidFill>
                    <a:prstClr val="black"/>
                  </a:solidFill>
                </a:rPr>
                <a:t>Alzheimer’s Brain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2657" t="13016" r="52226" b="33016"/>
          <a:stretch/>
        </p:blipFill>
        <p:spPr>
          <a:xfrm>
            <a:off x="457948" y="3623527"/>
            <a:ext cx="3202914" cy="264209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1120" t="13155" r="1231" b="34147"/>
          <a:stretch/>
        </p:blipFill>
        <p:spPr>
          <a:xfrm>
            <a:off x="8382000" y="3623526"/>
            <a:ext cx="3539276" cy="264209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1226" y="176406"/>
            <a:ext cx="11246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Calibri" panose="020F0502020204030204" pitchFamily="34" charset="0"/>
                <a:ea typeface="MS PGothic" panose="020B0600070205080204" pitchFamily="34" charset="-128"/>
                <a:cs typeface="+mj-cs"/>
              </a:rPr>
              <a:t>Alzheimer’s Disease (AD) Pathology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384758"/>
            <a:ext cx="12192000" cy="473242"/>
          </a:xfrm>
          <a:prstGeom prst="rect">
            <a:avLst/>
          </a:prstGeom>
          <a:solidFill>
            <a:srgbClr val="8116A2"/>
          </a:solidFill>
          <a:ln>
            <a:solidFill>
              <a:srgbClr val="8116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550438" y="6436713"/>
            <a:ext cx="6641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000000"/>
                </a:solidFill>
                <a:latin typeface="Verdana" panose="020B0604030504040204" pitchFamily="34" charset="0"/>
              </a:rPr>
              <a:t>LaFerla</a:t>
            </a:r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, et al. Nature Reviews Neuroscience 2007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5756669" y="2962489"/>
            <a:ext cx="1007415" cy="593558"/>
          </a:xfrm>
          <a:prstGeom prst="ellipse">
            <a:avLst/>
          </a:prstGeom>
          <a:noFill/>
          <a:ln w="412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990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45730"/>
            <a:ext cx="11785875" cy="623902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41785" y="177188"/>
            <a:ext cx="5926015" cy="1325563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>
                <a:latin typeface="Calibri" panose="020F0502020204030204" pitchFamily="34" charset="0"/>
                <a:ea typeface="MS PGothic" panose="020B0600070205080204" pitchFamily="34" charset="-128"/>
              </a:rPr>
              <a:t>Lessons From Genomics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384758"/>
            <a:ext cx="12192000" cy="473242"/>
          </a:xfrm>
          <a:prstGeom prst="rect">
            <a:avLst/>
          </a:prstGeom>
          <a:solidFill>
            <a:srgbClr val="8116A2"/>
          </a:solidFill>
          <a:ln>
            <a:solidFill>
              <a:srgbClr val="8116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75880" y="6485989"/>
            <a:ext cx="4516120" cy="37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arial" panose="020B0604020202020204" pitchFamily="34" charset="0"/>
              </a:rPr>
              <a:t>Nho</a:t>
            </a:r>
            <a:r>
              <a:rPr lang="en-US" b="1" dirty="0">
                <a:latin typeface="arial" panose="020B0604020202020204" pitchFamily="34" charset="0"/>
              </a:rPr>
              <a:t>, et al. </a:t>
            </a:r>
            <a:r>
              <a:rPr lang="en-US" b="1" dirty="0" err="1">
                <a:latin typeface="arial" panose="020B0604020202020204" pitchFamily="34" charset="0"/>
              </a:rPr>
              <a:t>Alzheimers</a:t>
            </a:r>
            <a:r>
              <a:rPr lang="en-US" b="1" dirty="0">
                <a:latin typeface="arial" panose="020B0604020202020204" pitchFamily="34" charset="0"/>
              </a:rPr>
              <a:t> &amp; Dementia 2016</a:t>
            </a:r>
            <a:endParaRPr lang="en-US" b="1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Arrow: Right 1"/>
          <p:cNvSpPr/>
          <p:nvPr/>
        </p:nvSpPr>
        <p:spPr>
          <a:xfrm rot="818702">
            <a:off x="7655376" y="3946851"/>
            <a:ext cx="1909716" cy="108808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12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>
                <a:latin typeface="Calibri" panose="020F0502020204030204" pitchFamily="34" charset="0"/>
                <a:ea typeface="MS PGothic" panose="020B0600070205080204" pitchFamily="34" charset="-128"/>
              </a:rPr>
              <a:t>Background – FRMD6 &amp; 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216" y="1530477"/>
            <a:ext cx="6687065" cy="4351338"/>
          </a:xfrm>
        </p:spPr>
        <p:txBody>
          <a:bodyPr/>
          <a:lstStyle/>
          <a:p>
            <a:r>
              <a:rPr lang="en-US" dirty="0"/>
              <a:t>Imaging genetics and genome-wide gene-based case-control association analysis have implicated FERM domain-containing protein 6 (FRMD6)  in Alzheimer’s disease (AD)</a:t>
            </a:r>
          </a:p>
          <a:p>
            <a:r>
              <a:rPr lang="en-US" i="1" dirty="0"/>
              <a:t>FRMD6 </a:t>
            </a:r>
            <a:r>
              <a:rPr lang="en-US" dirty="0"/>
              <a:t>is a protein on Chromosome 14 but relatively little is known about its function</a:t>
            </a:r>
          </a:p>
          <a:p>
            <a:r>
              <a:rPr lang="en-US" dirty="0"/>
              <a:t>Pathway analyses demonstrates that FRMD6 could regulate cytoskeletal architecture which is dysregulated in AD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384758"/>
            <a:ext cx="12192000" cy="473242"/>
          </a:xfrm>
          <a:prstGeom prst="rect">
            <a:avLst/>
          </a:prstGeom>
          <a:solidFill>
            <a:srgbClr val="8116A2"/>
          </a:solidFill>
          <a:ln>
            <a:solidFill>
              <a:srgbClr val="8116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479637" y="6488668"/>
            <a:ext cx="3515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Potkin</a:t>
            </a:r>
            <a:r>
              <a:rPr lang="en-US" b="1" dirty="0"/>
              <a:t> et al. 2009, Hong et al. 2012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076" y="1296578"/>
            <a:ext cx="5469924" cy="481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6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8493" r="43810"/>
          <a:stretch/>
        </p:blipFill>
        <p:spPr>
          <a:xfrm>
            <a:off x="9389806" y="2846098"/>
            <a:ext cx="806246" cy="40119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7916"/>
          <a:stretch/>
        </p:blipFill>
        <p:spPr>
          <a:xfrm>
            <a:off x="10196052" y="2846098"/>
            <a:ext cx="1995948" cy="40119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61507"/>
          <a:stretch/>
        </p:blipFill>
        <p:spPr>
          <a:xfrm>
            <a:off x="7636111" y="2846098"/>
            <a:ext cx="1753695" cy="40119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10515600" cy="1325563"/>
          </a:xfrm>
        </p:spPr>
        <p:txBody>
          <a:bodyPr/>
          <a:lstStyle/>
          <a:p>
            <a:pPr algn="ctr"/>
            <a:r>
              <a:rPr lang="en-US" sz="5400" b="1" dirty="0">
                <a:latin typeface="Calibri" panose="020F0502020204030204" pitchFamily="34" charset="0"/>
                <a:ea typeface="MS PGothic" panose="020B0600070205080204" pitchFamily="34" charset="-128"/>
              </a:rPr>
              <a:t>Study</a:t>
            </a:r>
            <a:r>
              <a:rPr lang="en-US" b="1" dirty="0">
                <a:latin typeface="Calibri" panose="020F0502020204030204" pitchFamily="34" charset="0"/>
                <a:ea typeface="MS PGothic" panose="020B0600070205080204" pitchFamily="34" charset="-128"/>
              </a:rPr>
              <a:t> </a:t>
            </a:r>
            <a:r>
              <a:rPr lang="en-US" sz="5400" b="1" dirty="0">
                <a:latin typeface="Calibri" panose="020F0502020204030204" pitchFamily="34" charset="0"/>
                <a:ea typeface="MS PGothic" panose="020B0600070205080204" pitchFamily="34" charset="-128"/>
              </a:rPr>
              <a:t>Design</a:t>
            </a:r>
            <a:endParaRPr lang="en-US" b="1" dirty="0"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363" y="1699845"/>
            <a:ext cx="9057443" cy="397705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Discovery whole-genome sequencing in 2586 Swedes -  615 AD cases and 1668 controls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Replication whole-genome sequencing in independent cohorts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Overall Meta Analysis – 4259 cases and 8284 controls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Follow up analyses examining brain surface area and putative AD biomarkers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384758"/>
            <a:ext cx="12192000" cy="473242"/>
          </a:xfrm>
          <a:prstGeom prst="rect">
            <a:avLst/>
          </a:prstGeom>
          <a:solidFill>
            <a:srgbClr val="8116A2"/>
          </a:solidFill>
          <a:ln>
            <a:solidFill>
              <a:srgbClr val="8116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75880" y="6485989"/>
            <a:ext cx="4516120" cy="37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arial" panose="020B0604020202020204" pitchFamily="34" charset="0"/>
              </a:rPr>
              <a:t>Nho</a:t>
            </a:r>
            <a:r>
              <a:rPr lang="en-US" b="1" dirty="0">
                <a:latin typeface="arial" panose="020B0604020202020204" pitchFamily="34" charset="0"/>
              </a:rPr>
              <a:t>, et al. </a:t>
            </a:r>
            <a:r>
              <a:rPr lang="en-US" b="1" dirty="0" err="1">
                <a:latin typeface="arial" panose="020B0604020202020204" pitchFamily="34" charset="0"/>
              </a:rPr>
              <a:t>Alzheimers</a:t>
            </a:r>
            <a:r>
              <a:rPr lang="en-US" b="1" dirty="0">
                <a:latin typeface="arial" panose="020B0604020202020204" pitchFamily="34" charset="0"/>
              </a:rPr>
              <a:t> &amp; Dementia 2016</a:t>
            </a:r>
            <a:endParaRPr lang="en-US" b="1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75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4697" y="0"/>
            <a:ext cx="10515600" cy="10634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b="1" dirty="0">
                <a:latin typeface="Calibri" panose="020F0502020204030204" pitchFamily="34" charset="0"/>
                <a:ea typeface="MS PGothic" panose="020B0600070205080204" pitchFamily="34" charset="-128"/>
              </a:rPr>
              <a:t>Data Access &amp;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301" y="3103439"/>
            <a:ext cx="11444330" cy="4351338"/>
          </a:xfrm>
        </p:spPr>
        <p:txBody>
          <a:bodyPr/>
          <a:lstStyle/>
          <a:p>
            <a:r>
              <a:rPr lang="en-US" sz="3600" dirty="0"/>
              <a:t>Only a subset of these data were publicly available from the ADNI database (N=756) where only 404 had baseline volumetric MRI scans</a:t>
            </a:r>
          </a:p>
          <a:p>
            <a:r>
              <a:rPr lang="en-US" sz="3600" dirty="0"/>
              <a:t>Extract Surface Area using </a:t>
            </a:r>
            <a:r>
              <a:rPr lang="en-US" sz="3600" dirty="0" err="1"/>
              <a:t>Freesurfer</a:t>
            </a:r>
            <a:r>
              <a:rPr lang="en-US" sz="3600" dirty="0"/>
              <a:t> 6.0.0 from MRI scan</a:t>
            </a:r>
          </a:p>
          <a:p>
            <a:r>
              <a:rPr lang="en-US" sz="3600" dirty="0"/>
              <a:t>Extract SNPs after implementing a Pipeline using </a:t>
            </a:r>
            <a:r>
              <a:rPr lang="en-US" sz="3600" dirty="0" err="1"/>
              <a:t>Shapeit</a:t>
            </a:r>
            <a:r>
              <a:rPr lang="en-US" sz="3600" dirty="0"/>
              <a:t>/Impute2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0965" b="23070"/>
          <a:stretch/>
        </p:blipFill>
        <p:spPr>
          <a:xfrm>
            <a:off x="8652525" y="1489356"/>
            <a:ext cx="3539475" cy="15186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546" t="13079" r="9152" b="18124"/>
          <a:stretch/>
        </p:blipFill>
        <p:spPr>
          <a:xfrm>
            <a:off x="255301" y="1489357"/>
            <a:ext cx="4323080" cy="14816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009" r="50446"/>
          <a:stretch/>
        </p:blipFill>
        <p:spPr>
          <a:xfrm>
            <a:off x="4578381" y="1489357"/>
            <a:ext cx="3538758" cy="15186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63471"/>
            <a:ext cx="12192000" cy="577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>
          <a:xfrm>
            <a:off x="0" y="6384758"/>
            <a:ext cx="12192000" cy="473242"/>
          </a:xfrm>
          <a:prstGeom prst="rect">
            <a:avLst/>
          </a:prstGeom>
          <a:solidFill>
            <a:srgbClr val="8116A2"/>
          </a:solidFill>
          <a:ln>
            <a:solidFill>
              <a:srgbClr val="8116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323" y="210098"/>
            <a:ext cx="4820942" cy="1325563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ea typeface="MS PGothic" panose="020B0600070205080204" pitchFamily="34" charset="-128"/>
              </a:rPr>
              <a:t>Genomic Data Processing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551" y="1581827"/>
            <a:ext cx="4920049" cy="485938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Step 1 – Collect raw data</a:t>
            </a:r>
          </a:p>
          <a:p>
            <a:r>
              <a:rPr lang="en-US" dirty="0"/>
              <a:t>Step 2 – Quality Control</a:t>
            </a:r>
          </a:p>
          <a:p>
            <a:r>
              <a:rPr lang="en-US" dirty="0"/>
              <a:t>Step 3 – download reference genomes</a:t>
            </a:r>
          </a:p>
          <a:p>
            <a:r>
              <a:rPr lang="en-US" dirty="0"/>
              <a:t>Step 4 – Create new files</a:t>
            </a:r>
          </a:p>
          <a:p>
            <a:r>
              <a:rPr lang="en-US" dirty="0"/>
              <a:t>Step 5 – </a:t>
            </a:r>
            <a:r>
              <a:rPr lang="en-US" dirty="0" err="1"/>
              <a:t>LiftOver</a:t>
            </a:r>
            <a:r>
              <a:rPr lang="en-US" dirty="0"/>
              <a:t> to newest genome build</a:t>
            </a:r>
          </a:p>
          <a:p>
            <a:r>
              <a:rPr lang="en-US" dirty="0"/>
              <a:t>Step 6 – </a:t>
            </a:r>
            <a:r>
              <a:rPr lang="en-US" dirty="0" err="1"/>
              <a:t>Prephase</a:t>
            </a:r>
            <a:r>
              <a:rPr lang="en-US" dirty="0"/>
              <a:t> with </a:t>
            </a:r>
            <a:r>
              <a:rPr lang="en-US" dirty="0" err="1"/>
              <a:t>Shapeit</a:t>
            </a:r>
            <a:endParaRPr lang="en-US" dirty="0"/>
          </a:p>
          <a:p>
            <a:r>
              <a:rPr lang="en-US" dirty="0"/>
              <a:t>Step 7 – Imputation with Impute2</a:t>
            </a:r>
          </a:p>
          <a:p>
            <a:r>
              <a:rPr lang="en-US" dirty="0"/>
              <a:t>Step 8 – Examine Imputed Genotypes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313395" y="149176"/>
            <a:ext cx="2211859" cy="803190"/>
            <a:chOff x="8711514" y="642551"/>
            <a:chExt cx="2211859" cy="803190"/>
          </a:xfrm>
        </p:grpSpPr>
        <p:sp>
          <p:nvSpPr>
            <p:cNvPr id="4" name="Rectangle 3"/>
            <p:cNvSpPr/>
            <p:nvPr/>
          </p:nvSpPr>
          <p:spPr>
            <a:xfrm>
              <a:off x="8711514" y="642551"/>
              <a:ext cx="2211859" cy="8031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11514" y="843240"/>
              <a:ext cx="22118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Raw Genotypes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313395" y="1334972"/>
            <a:ext cx="2211859" cy="803190"/>
            <a:chOff x="8711514" y="642551"/>
            <a:chExt cx="2211859" cy="803190"/>
          </a:xfrm>
        </p:grpSpPr>
        <p:sp>
          <p:nvSpPr>
            <p:cNvPr id="9" name="Rectangle 8"/>
            <p:cNvSpPr/>
            <p:nvPr/>
          </p:nvSpPr>
          <p:spPr>
            <a:xfrm>
              <a:off x="8711514" y="642551"/>
              <a:ext cx="2211859" cy="8031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711514" y="843240"/>
              <a:ext cx="22118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Quality Control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508373" y="2489298"/>
            <a:ext cx="2312519" cy="803190"/>
            <a:chOff x="8661184" y="642551"/>
            <a:chExt cx="2312519" cy="803190"/>
          </a:xfrm>
        </p:grpSpPr>
        <p:sp>
          <p:nvSpPr>
            <p:cNvPr id="12" name="Rectangle 11"/>
            <p:cNvSpPr/>
            <p:nvPr/>
          </p:nvSpPr>
          <p:spPr>
            <a:xfrm>
              <a:off x="8711514" y="642551"/>
              <a:ext cx="2211859" cy="8031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661184" y="841490"/>
              <a:ext cx="2312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/>
                <a:t>LiftOver</a:t>
              </a:r>
              <a:r>
                <a:rPr lang="en-US" sz="2400" b="1" dirty="0"/>
                <a:t> to HG19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824127" y="1319305"/>
            <a:ext cx="2211862" cy="834425"/>
            <a:chOff x="8711511" y="611316"/>
            <a:chExt cx="2211862" cy="834425"/>
          </a:xfrm>
        </p:grpSpPr>
        <p:sp>
          <p:nvSpPr>
            <p:cNvPr id="15" name="Rectangle 14"/>
            <p:cNvSpPr/>
            <p:nvPr/>
          </p:nvSpPr>
          <p:spPr>
            <a:xfrm>
              <a:off x="8711514" y="642551"/>
              <a:ext cx="2211859" cy="8031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711511" y="611316"/>
              <a:ext cx="22118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Create Input Files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578850" y="5817686"/>
            <a:ext cx="2211859" cy="1025611"/>
            <a:chOff x="8610855" y="5832389"/>
            <a:chExt cx="2211859" cy="1025611"/>
          </a:xfrm>
        </p:grpSpPr>
        <p:sp>
          <p:nvSpPr>
            <p:cNvPr id="7" name="Oval 6"/>
            <p:cNvSpPr/>
            <p:nvPr/>
          </p:nvSpPr>
          <p:spPr>
            <a:xfrm>
              <a:off x="8773297" y="5832389"/>
              <a:ext cx="1890584" cy="102561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610855" y="5929695"/>
              <a:ext cx="22118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Imputed Genotypes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609033" y="3574824"/>
            <a:ext cx="2211864" cy="850054"/>
            <a:chOff x="8711509" y="642551"/>
            <a:chExt cx="2211864" cy="850054"/>
          </a:xfrm>
        </p:grpSpPr>
        <p:sp>
          <p:nvSpPr>
            <p:cNvPr id="22" name="Rectangle 21"/>
            <p:cNvSpPr/>
            <p:nvPr/>
          </p:nvSpPr>
          <p:spPr>
            <a:xfrm>
              <a:off x="8711514" y="642551"/>
              <a:ext cx="2211859" cy="8031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711509" y="661608"/>
              <a:ext cx="22118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/>
                <a:t>Prephasing</a:t>
              </a:r>
              <a:r>
                <a:rPr lang="en-US" sz="2400" b="1" dirty="0"/>
                <a:t> with </a:t>
              </a:r>
              <a:r>
                <a:rPr lang="en-US" sz="2400" b="1" dirty="0" err="1"/>
                <a:t>Shapeit</a:t>
              </a:r>
              <a:endParaRPr lang="en-US" sz="2400" b="1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609038" y="4622495"/>
            <a:ext cx="2211860" cy="849533"/>
            <a:chOff x="8711513" y="642551"/>
            <a:chExt cx="2211860" cy="849533"/>
          </a:xfrm>
        </p:grpSpPr>
        <p:sp>
          <p:nvSpPr>
            <p:cNvPr id="26" name="Rectangle 25"/>
            <p:cNvSpPr/>
            <p:nvPr/>
          </p:nvSpPr>
          <p:spPr>
            <a:xfrm>
              <a:off x="8711514" y="642551"/>
              <a:ext cx="2211859" cy="8031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711513" y="661087"/>
              <a:ext cx="22118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Imputation using Impute2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9840799" y="138483"/>
            <a:ext cx="2211859" cy="830997"/>
            <a:chOff x="8711514" y="624617"/>
            <a:chExt cx="2211859" cy="830997"/>
          </a:xfrm>
        </p:grpSpPr>
        <p:sp>
          <p:nvSpPr>
            <p:cNvPr id="29" name="Rectangle 28"/>
            <p:cNvSpPr/>
            <p:nvPr/>
          </p:nvSpPr>
          <p:spPr>
            <a:xfrm>
              <a:off x="8711514" y="642551"/>
              <a:ext cx="2211859" cy="8031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711514" y="624617"/>
              <a:ext cx="22118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Download Reference Sets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849762" y="349865"/>
            <a:ext cx="1164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 minutes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849761" y="1581827"/>
            <a:ext cx="1333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15 minutes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183641" y="2688237"/>
            <a:ext cx="123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 minutes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313395" y="3794647"/>
            <a:ext cx="1116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76 hours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313396" y="4839424"/>
            <a:ext cx="116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165 hours</a:t>
            </a:r>
          </a:p>
        </p:txBody>
      </p:sp>
      <p:cxnSp>
        <p:nvCxnSpPr>
          <p:cNvPr id="40" name="Connector: Curved 39"/>
          <p:cNvCxnSpPr>
            <a:stCxn id="13" idx="3"/>
            <a:endCxn id="23" idx="3"/>
          </p:cNvCxnSpPr>
          <p:nvPr/>
        </p:nvCxnSpPr>
        <p:spPr>
          <a:xfrm>
            <a:off x="10820892" y="2919070"/>
            <a:ext cx="12700" cy="1090310"/>
          </a:xfrm>
          <a:prstGeom prst="curvedConnector3">
            <a:avLst>
              <a:gd name="adj1" fmla="val 1800000"/>
            </a:avLst>
          </a:prstGeom>
          <a:ln w="952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/>
          <p:cNvCxnSpPr/>
          <p:nvPr/>
        </p:nvCxnSpPr>
        <p:spPr>
          <a:xfrm>
            <a:off x="10833592" y="4124204"/>
            <a:ext cx="12700" cy="1090310"/>
          </a:xfrm>
          <a:prstGeom prst="curvedConnector3">
            <a:avLst>
              <a:gd name="adj1" fmla="val 1800000"/>
            </a:avLst>
          </a:prstGeom>
          <a:ln w="952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Curved 52"/>
          <p:cNvCxnSpPr>
            <a:cxnSpLocks/>
            <a:endCxn id="13" idx="3"/>
          </p:cNvCxnSpPr>
          <p:nvPr/>
        </p:nvCxnSpPr>
        <p:spPr>
          <a:xfrm rot="5400000">
            <a:off x="10524429" y="2474447"/>
            <a:ext cx="741087" cy="148159"/>
          </a:xfrm>
          <a:prstGeom prst="curvedConnector2">
            <a:avLst/>
          </a:prstGeom>
          <a:ln w="952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Curved 56"/>
          <p:cNvCxnSpPr>
            <a:cxnSpLocks/>
            <a:endCxn id="18" idx="0"/>
          </p:cNvCxnSpPr>
          <p:nvPr/>
        </p:nvCxnSpPr>
        <p:spPr>
          <a:xfrm rot="5400000">
            <a:off x="9440127" y="5670338"/>
            <a:ext cx="489307" cy="12700"/>
          </a:xfrm>
          <a:prstGeom prst="curvedConnector3">
            <a:avLst>
              <a:gd name="adj1" fmla="val 50000"/>
            </a:avLst>
          </a:prstGeom>
          <a:ln w="952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Curved 61"/>
          <p:cNvCxnSpPr>
            <a:cxnSpLocks/>
            <a:stCxn id="9" idx="2"/>
            <a:endCxn id="13" idx="1"/>
          </p:cNvCxnSpPr>
          <p:nvPr/>
        </p:nvCxnSpPr>
        <p:spPr>
          <a:xfrm rot="16200000" flipH="1">
            <a:off x="8073395" y="2484092"/>
            <a:ext cx="780908" cy="89048"/>
          </a:xfrm>
          <a:prstGeom prst="curvedConnector2">
            <a:avLst/>
          </a:prstGeom>
          <a:ln w="952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/>
          <p:cNvCxnSpPr>
            <a:cxnSpLocks/>
            <a:stCxn id="30" idx="2"/>
            <a:endCxn id="16" idx="0"/>
          </p:cNvCxnSpPr>
          <p:nvPr/>
        </p:nvCxnSpPr>
        <p:spPr>
          <a:xfrm rot="5400000">
            <a:off x="10763481" y="1136056"/>
            <a:ext cx="349825" cy="16672"/>
          </a:xfrm>
          <a:prstGeom prst="curvedConnector3">
            <a:avLst>
              <a:gd name="adj1" fmla="val 50000"/>
            </a:avLst>
          </a:prstGeom>
          <a:ln w="952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/>
          <p:cNvCxnSpPr>
            <a:cxnSpLocks/>
            <a:stCxn id="4" idx="2"/>
            <a:endCxn id="9" idx="0"/>
          </p:cNvCxnSpPr>
          <p:nvPr/>
        </p:nvCxnSpPr>
        <p:spPr>
          <a:xfrm rot="5400000">
            <a:off x="8228022" y="1143669"/>
            <a:ext cx="382606" cy="12700"/>
          </a:xfrm>
          <a:prstGeom prst="curvedConnector3">
            <a:avLst>
              <a:gd name="adj1" fmla="val 50000"/>
            </a:avLst>
          </a:prstGeom>
          <a:ln w="952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221945" y="6421324"/>
            <a:ext cx="36151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ea typeface="MS PGothic" panose="020B0600070205080204" pitchFamily="34" charset="-128"/>
                <a:cs typeface="+mj-cs"/>
              </a:rPr>
              <a:t>van </a:t>
            </a:r>
            <a:r>
              <a:rPr lang="en-US" sz="2000" b="1" dirty="0" err="1">
                <a:latin typeface="Calibri" panose="020F0502020204030204" pitchFamily="34" charset="0"/>
                <a:ea typeface="MS PGothic" panose="020B0600070205080204" pitchFamily="34" charset="-128"/>
                <a:cs typeface="+mj-cs"/>
              </a:rPr>
              <a:t>Leeuwen</a:t>
            </a:r>
            <a:r>
              <a:rPr lang="en-US" sz="2000" b="1" dirty="0">
                <a:latin typeface="Calibri" panose="020F0502020204030204" pitchFamily="34" charset="0"/>
                <a:ea typeface="MS PGothic" panose="020B0600070205080204" pitchFamily="34" charset="-128"/>
                <a:cs typeface="+mj-cs"/>
              </a:rPr>
              <a:t>, et al. Nature 2015</a:t>
            </a:r>
          </a:p>
        </p:txBody>
      </p:sp>
    </p:spTree>
    <p:extLst>
      <p:ext uri="{BB962C8B-B14F-4D97-AF65-F5344CB8AC3E}">
        <p14:creationId xmlns:p14="http://schemas.microsoft.com/office/powerpoint/2010/main" val="352634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2" grpId="0"/>
      <p:bldP spid="33" grpId="0"/>
      <p:bldP spid="34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b="1" dirty="0">
                <a:latin typeface="Calibri" panose="020F0502020204030204" pitchFamily="34" charset="0"/>
                <a:ea typeface="MS PGothic" panose="020B0600070205080204" pitchFamily="34" charset="-128"/>
              </a:rPr>
              <a:t>Analyses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384758"/>
            <a:ext cx="12192000" cy="473242"/>
          </a:xfrm>
          <a:prstGeom prst="rect">
            <a:avLst/>
          </a:prstGeom>
          <a:solidFill>
            <a:srgbClr val="8116A2"/>
          </a:solidFill>
          <a:ln>
            <a:solidFill>
              <a:srgbClr val="8116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91478" y="1690688"/>
            <a:ext cx="9064487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Authors Reported 4 major GLMs having been run: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SNP * 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SNP * gender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SNP * years of education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i="1" dirty="0"/>
              <a:t>SNP * intracranial volume (ICV)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i="1" dirty="0"/>
              <a:t>SNP * MRI field strength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lvl="1"/>
            <a:endParaRPr lang="en-US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6401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b="1" dirty="0">
                <a:latin typeface="Calibri" panose="020F0502020204030204" pitchFamily="34" charset="0"/>
                <a:ea typeface="MS PGothic" panose="020B0600070205080204" pitchFamily="34" charset="-128"/>
              </a:rPr>
              <a:t>Results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384758"/>
            <a:ext cx="12192000" cy="473242"/>
          </a:xfrm>
          <a:prstGeom prst="rect">
            <a:avLst/>
          </a:prstGeom>
          <a:solidFill>
            <a:srgbClr val="8116A2"/>
          </a:solidFill>
          <a:ln>
            <a:solidFill>
              <a:srgbClr val="8116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53394" y="1690688"/>
            <a:ext cx="44394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SNP *Age</a:t>
            </a:r>
          </a:p>
          <a:p>
            <a:r>
              <a:rPr lang="en-US" sz="2400" dirty="0"/>
              <a:t>	t = .732, p &lt; .465 </a:t>
            </a:r>
          </a:p>
          <a:p>
            <a:endParaRPr lang="en-US" sz="2400" dirty="0"/>
          </a:p>
          <a:p>
            <a:r>
              <a:rPr lang="en-US" sz="2400" dirty="0"/>
              <a:t>SNP * Sex</a:t>
            </a:r>
          </a:p>
          <a:p>
            <a:r>
              <a:rPr lang="en-US" sz="2400" dirty="0"/>
              <a:t>	t = 11.92, p &lt;2e-16 ***</a:t>
            </a:r>
          </a:p>
          <a:p>
            <a:endParaRPr lang="en-US" sz="2400" dirty="0"/>
          </a:p>
          <a:p>
            <a:r>
              <a:rPr lang="en-US" sz="2400" dirty="0"/>
              <a:t>SNP * Education</a:t>
            </a:r>
          </a:p>
          <a:p>
            <a:r>
              <a:rPr lang="en-US" sz="2400" dirty="0"/>
              <a:t>	t = 3.084, p &lt; 0.00212 ** </a:t>
            </a:r>
          </a:p>
          <a:p>
            <a:r>
              <a:rPr lang="en-US" sz="2400" dirty="0"/>
              <a:t>	</a:t>
            </a:r>
          </a:p>
        </p:txBody>
      </p:sp>
      <p:sp>
        <p:nvSpPr>
          <p:cNvPr id="8" name="Rectangle 7"/>
          <p:cNvSpPr/>
          <p:nvPr/>
        </p:nvSpPr>
        <p:spPr>
          <a:xfrm>
            <a:off x="3473134" y="5461428"/>
            <a:ext cx="57910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/>
              <a:t>Signif</a:t>
            </a:r>
            <a:r>
              <a:rPr lang="en-US" sz="2000" dirty="0"/>
              <a:t>. codes:  0 ‘***’ 0.001 ‘**’ 0.01 ‘*’ 0.05 ‘.’ 0.1 ‘ ’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21287" y="2244685"/>
            <a:ext cx="47045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i="1" dirty="0"/>
              <a:t>SNP * intracranial volume (ICV)</a:t>
            </a:r>
          </a:p>
          <a:p>
            <a:pPr lvl="1"/>
            <a:endParaRPr lang="en-US" sz="2400" i="1" dirty="0"/>
          </a:p>
          <a:p>
            <a:pPr lvl="1"/>
            <a:r>
              <a:rPr lang="en-US" sz="2400" i="1" dirty="0"/>
              <a:t>SNP * MRI field strength</a:t>
            </a:r>
          </a:p>
          <a:p>
            <a:endParaRPr lang="en-US" sz="2400" dirty="0"/>
          </a:p>
          <a:p>
            <a:r>
              <a:rPr lang="en-US" sz="24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6943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421</Words>
  <Application>Microsoft Office PowerPoint</Application>
  <PresentationFormat>Widescreen</PresentationFormat>
  <Paragraphs>113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MS PGothic</vt:lpstr>
      <vt:lpstr>Arial</vt:lpstr>
      <vt:lpstr>Arial</vt:lpstr>
      <vt:lpstr>Calibri</vt:lpstr>
      <vt:lpstr>Calibri Light</vt:lpstr>
      <vt:lpstr>Verdana</vt:lpstr>
      <vt:lpstr>Office Theme</vt:lpstr>
      <vt:lpstr>Genomic Variants Associated with Brain Atrophy Linked to Alzheimer’s disease </vt:lpstr>
      <vt:lpstr>PowerPoint Presentation</vt:lpstr>
      <vt:lpstr>Lessons From Genomics</vt:lpstr>
      <vt:lpstr>Background – FRMD6 &amp; AD</vt:lpstr>
      <vt:lpstr>Study Design</vt:lpstr>
      <vt:lpstr>Data Access &amp; Generation</vt:lpstr>
      <vt:lpstr>Genomic Data Processing Pipeline</vt:lpstr>
      <vt:lpstr>Analyses</vt:lpstr>
      <vt:lpstr>Results</vt:lpstr>
      <vt:lpstr>Results</vt:lpstr>
      <vt:lpstr>Clinical &amp; Demographic Data</vt:lpstr>
      <vt:lpstr>PowerPoint Presentation</vt:lpstr>
      <vt:lpstr>Graphs</vt:lpstr>
      <vt:lpstr>PowerPoint Presentation</vt:lpstr>
      <vt:lpstr>PowerPoint Presentation</vt:lpstr>
      <vt:lpstr>Minor vs Major Allele</vt:lpstr>
      <vt:lpstr>Graphs</vt:lpstr>
      <vt:lpstr>Conclusion and Future Directions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Genomic Variants Associated with Brain Atrophy Linked to Alzheimer’s disease</dc:title>
  <dc:creator>Joe</dc:creator>
  <cp:lastModifiedBy>Lovett, Alison P [PSYCH]</cp:lastModifiedBy>
  <cp:revision>44</cp:revision>
  <dcterms:created xsi:type="dcterms:W3CDTF">2017-04-24T15:23:32Z</dcterms:created>
  <dcterms:modified xsi:type="dcterms:W3CDTF">2017-04-25T17:44:48Z</dcterms:modified>
</cp:coreProperties>
</file>